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61" r:id="rId3"/>
    <p:sldId id="257" r:id="rId4"/>
    <p:sldId id="256" r:id="rId5"/>
    <p:sldId id="262" r:id="rId6"/>
    <p:sldId id="263" r:id="rId7"/>
    <p:sldId id="264" r:id="rId8"/>
    <p:sldId id="266" r:id="rId9"/>
    <p:sldId id="268" r:id="rId10"/>
    <p:sldId id="27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8" autoAdjust="0"/>
  </p:normalViewPr>
  <p:slideViewPr>
    <p:cSldViewPr>
      <p:cViewPr varScale="1">
        <p:scale>
          <a:sx n="53" d="100"/>
          <a:sy n="53" d="100"/>
        </p:scale>
        <p:origin x="18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6B5C0FE-CCE5-4A6A-A2FD-5063587FAC9C}" type="datetimeFigureOut">
              <a:rPr lang="en-US" smtClean="0"/>
              <a:pPr/>
              <a:t>1/22/2017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867D3DC-E662-4048-A86E-DC3604586BFE}" type="slidenum">
              <a:rPr lang="en-US" smtClean="0"/>
              <a:pPr/>
              <a:t>‹#›</a:t>
            </a:fld>
            <a:endParaRPr lang="en-US"/>
          </a:p>
        </p:txBody>
      </p:sp>
    </p:spTree>
    <p:extLst>
      <p:ext uri="{BB962C8B-B14F-4D97-AF65-F5344CB8AC3E}">
        <p14:creationId xmlns:p14="http://schemas.microsoft.com/office/powerpoint/2010/main" val="131263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query.nytimes.com/mem/archive-free/pdf?res=F40614FF3F5C13738DDDA90994DA415B848DF1D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Lets start with a quiz.</a:t>
            </a:r>
          </a:p>
          <a:p>
            <a:r>
              <a:rPr lang="en-US" dirty="0" smtClean="0"/>
              <a:t>We</a:t>
            </a:r>
            <a:r>
              <a:rPr lang="en-US" baseline="0" dirty="0" smtClean="0"/>
              <a:t> are going to play the opposites game.  I saw a word and you tell me the opposite. </a:t>
            </a:r>
          </a:p>
          <a:p>
            <a:r>
              <a:rPr lang="en-US" baseline="0" dirty="0" smtClean="0"/>
              <a:t>We can do this as a whole class…just call out the opposite.</a:t>
            </a:r>
          </a:p>
          <a:p>
            <a:endParaRPr lang="en-US" baseline="0" dirty="0" smtClean="0"/>
          </a:p>
          <a:p>
            <a:r>
              <a:rPr lang="en-US" baseline="0" dirty="0" smtClean="0"/>
              <a:t>Hot (cold)</a:t>
            </a:r>
          </a:p>
          <a:p>
            <a:r>
              <a:rPr lang="en-US" baseline="0" dirty="0" smtClean="0"/>
              <a:t>Up (down)</a:t>
            </a:r>
          </a:p>
          <a:p>
            <a:r>
              <a:rPr lang="en-US" baseline="0" dirty="0" smtClean="0"/>
              <a:t>Fast (slow)</a:t>
            </a:r>
          </a:p>
          <a:p>
            <a:r>
              <a:rPr lang="en-US" baseline="0" dirty="0" smtClean="0"/>
              <a:t>Success (most will say failure)</a:t>
            </a:r>
          </a:p>
          <a:p>
            <a:endParaRPr lang="en-US" baseline="0" dirty="0" smtClean="0"/>
          </a:p>
        </p:txBody>
      </p:sp>
      <p:sp>
        <p:nvSpPr>
          <p:cNvPr id="4" name="Slide Number Placeholder 3"/>
          <p:cNvSpPr>
            <a:spLocks noGrp="1"/>
          </p:cNvSpPr>
          <p:nvPr>
            <p:ph type="sldNum" sz="quarter" idx="10"/>
          </p:nvPr>
        </p:nvSpPr>
        <p:spPr/>
        <p:txBody>
          <a:bodyPr/>
          <a:lstStyle/>
          <a:p>
            <a:fld id="{1867D3DC-E662-4048-A86E-DC3604586BFE}" type="slidenum">
              <a:rPr lang="en-US" smtClean="0"/>
              <a:pPr/>
              <a:t>1</a:t>
            </a:fld>
            <a:endParaRPr lang="en-US"/>
          </a:p>
        </p:txBody>
      </p:sp>
    </p:spTree>
    <p:extLst>
      <p:ext uri="{BB962C8B-B14F-4D97-AF65-F5344CB8AC3E}">
        <p14:creationId xmlns:p14="http://schemas.microsoft.com/office/powerpoint/2010/main" val="122550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 all have a choice to make when things get difficult. </a:t>
            </a:r>
          </a:p>
          <a:p>
            <a:endParaRPr lang="en-US" baseline="0" dirty="0" smtClean="0"/>
          </a:p>
          <a:p>
            <a:r>
              <a:rPr lang="en-US" baseline="0" dirty="0" smtClean="0"/>
              <a:t>All of those people experienced failure or were told they couldn’t do what they wanted.  </a:t>
            </a:r>
            <a:r>
              <a:rPr lang="en-US" baseline="0" smtClean="0"/>
              <a:t>But none of them gave up. </a:t>
            </a:r>
          </a:p>
          <a:p>
            <a:endParaRPr lang="en-US" baseline="0" dirty="0" smtClean="0"/>
          </a:p>
          <a:p>
            <a:r>
              <a:rPr lang="en-US" baseline="0" dirty="0" smtClean="0"/>
              <a:t>My hope and expectation for you is that you continue to work hard because sometimes things that seem like a failure are actually the first step to success. </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10</a:t>
            </a:fld>
            <a:endParaRPr lang="en-US"/>
          </a:p>
        </p:txBody>
      </p:sp>
    </p:spTree>
    <p:extLst>
      <p:ext uri="{BB962C8B-B14F-4D97-AF65-F5344CB8AC3E}">
        <p14:creationId xmlns:p14="http://schemas.microsoft.com/office/powerpoint/2010/main" val="214893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of you said failure was the opposite of success.  Well, what would you think if I said I don’t think that’s right?</a:t>
            </a:r>
          </a:p>
          <a:p>
            <a:r>
              <a:rPr lang="en-US" baseline="0" dirty="0" smtClean="0"/>
              <a:t>I don’t think success and failure are opposites.  In fact, I think they go together more than most of us think. </a:t>
            </a:r>
          </a:p>
          <a:p>
            <a:endParaRPr lang="en-US" baseline="0" dirty="0" smtClean="0"/>
          </a:p>
          <a:p>
            <a:r>
              <a:rPr lang="en-US" baseline="0" dirty="0" smtClean="0"/>
              <a:t>The way I think about it, failure isn't a bad thing.  </a:t>
            </a:r>
          </a:p>
          <a:p>
            <a:r>
              <a:rPr lang="en-US" baseline="0" dirty="0" smtClean="0"/>
              <a:t>In fact, sometimes failure about helps us with success.</a:t>
            </a:r>
          </a:p>
          <a:p>
            <a:endParaRPr lang="en-US" baseline="0" dirty="0" smtClean="0"/>
          </a:p>
          <a:p>
            <a:r>
              <a:rPr lang="en-US" baseline="0" dirty="0" smtClean="0"/>
              <a:t>Don’t believe me?  Let me show you some interesting things. </a:t>
            </a:r>
            <a:endParaRPr lang="en-US" dirty="0" smtClean="0"/>
          </a:p>
          <a:p>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2</a:t>
            </a:fld>
            <a:endParaRPr lang="en-US"/>
          </a:p>
        </p:txBody>
      </p:sp>
    </p:spTree>
    <p:extLst>
      <p:ext uri="{BB962C8B-B14F-4D97-AF65-F5344CB8AC3E}">
        <p14:creationId xmlns:p14="http://schemas.microsoft.com/office/powerpoint/2010/main" val="285123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have a choice</a:t>
            </a:r>
            <a:r>
              <a:rPr lang="en-US" baseline="0" dirty="0" smtClean="0"/>
              <a:t> when we fail at something…or when things get difficult…or when we are challenged.  </a:t>
            </a:r>
          </a:p>
          <a:p>
            <a:endParaRPr lang="en-US" baseline="0" dirty="0" smtClean="0"/>
          </a:p>
          <a:p>
            <a:r>
              <a:rPr lang="en-US" baseline="0" dirty="0" smtClean="0"/>
              <a:t>We can either give up or we can work harder.</a:t>
            </a:r>
          </a:p>
          <a:p>
            <a:endParaRPr lang="en-US" baseline="0" dirty="0" smtClean="0"/>
          </a:p>
          <a:p>
            <a:r>
              <a:rPr lang="en-US" baseline="0" dirty="0" smtClean="0"/>
              <a:t>When times get tough, I want you all to know…that is when we need to work the hardest and not give up.</a:t>
            </a:r>
          </a:p>
          <a:p>
            <a:endParaRPr lang="en-US" baseline="0" dirty="0" smtClean="0"/>
          </a:p>
          <a:p>
            <a:r>
              <a:rPr lang="en-US" baseline="0" dirty="0" smtClean="0"/>
              <a:t>But you don’t need to take my word for it. </a:t>
            </a:r>
          </a:p>
          <a:p>
            <a:endParaRPr lang="en-US" baseline="0" dirty="0" smtClean="0"/>
          </a:p>
          <a:p>
            <a:r>
              <a:rPr lang="en-US" baseline="0" dirty="0" smtClean="0"/>
              <a:t>Let me share some stories with you.</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3</a:t>
            </a:fld>
            <a:endParaRPr lang="en-US"/>
          </a:p>
        </p:txBody>
      </p:sp>
    </p:spTree>
    <p:extLst>
      <p:ext uri="{BB962C8B-B14F-4D97-AF65-F5344CB8AC3E}">
        <p14:creationId xmlns:p14="http://schemas.microsoft.com/office/powerpoint/2010/main" val="179800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is Thomas Edison.  </a:t>
            </a:r>
          </a:p>
          <a:p>
            <a:r>
              <a:rPr lang="en-US" dirty="0" smtClean="0"/>
              <a:t>Famous inventor.</a:t>
            </a:r>
          </a:p>
          <a:p>
            <a:r>
              <a:rPr lang="en-US" dirty="0" smtClean="0"/>
              <a:t>Because of him,</a:t>
            </a:r>
            <a:r>
              <a:rPr lang="en-US" baseline="0" dirty="0" smtClean="0"/>
              <a:t> we have things like MP3 players.</a:t>
            </a:r>
          </a:p>
          <a:p>
            <a:endParaRPr lang="en-US" baseline="0" dirty="0" smtClean="0"/>
          </a:p>
          <a:p>
            <a:r>
              <a:rPr lang="en-US" baseline="0" dirty="0" smtClean="0"/>
              <a:t>Here is something you may not know about Edison.  </a:t>
            </a:r>
          </a:p>
          <a:p>
            <a:endParaRPr lang="en-US" baseline="0" dirty="0" smtClean="0"/>
          </a:p>
          <a:p>
            <a:r>
              <a:rPr lang="en-US" baseline="0" dirty="0" smtClean="0"/>
              <a:t>In 1914 his warehouse/lab had a horrible fire and burnt to the ground.  The building was the home to all his research, his ideas, the projects he was working on….it had everything that he worked for in his life.  And it caught fire and burnt down. </a:t>
            </a:r>
            <a:endParaRPr lang="en-US" baseline="0" dirty="0" smtClean="0"/>
          </a:p>
          <a:p>
            <a:endParaRPr lang="en-US" baseline="0" dirty="0" smtClean="0"/>
          </a:p>
          <a:p>
            <a:r>
              <a:rPr lang="en-US" baseline="0" dirty="0" smtClean="0"/>
              <a:t>He was 67 at the time</a:t>
            </a:r>
          </a:p>
          <a:p>
            <a:r>
              <a:rPr lang="en-US" sz="1200" b="0" i="0" kern="1200" dirty="0" smtClean="0">
                <a:solidFill>
                  <a:schemeClr val="tx1"/>
                </a:solidFill>
                <a:effectLst/>
                <a:latin typeface="+mn-lt"/>
                <a:ea typeface="+mn-ea"/>
                <a:cs typeface="+mn-cs"/>
              </a:rPr>
              <a:t> Edison was quoted in </a:t>
            </a:r>
            <a:r>
              <a:rPr lang="en-US" sz="1200" b="0" i="0" u="none" strike="noStrike" kern="1200" dirty="0" smtClean="0">
                <a:solidFill>
                  <a:schemeClr val="tx1"/>
                </a:solidFill>
                <a:effectLst/>
                <a:latin typeface="+mn-lt"/>
                <a:ea typeface="+mn-ea"/>
                <a:cs typeface="+mn-cs"/>
                <a:hlinkClick r:id="rId3"/>
              </a:rPr>
              <a:t>The New York Times</a:t>
            </a:r>
            <a:r>
              <a:rPr lang="en-US" sz="1200" b="0" i="0" kern="1200" dirty="0" smtClean="0">
                <a:solidFill>
                  <a:schemeClr val="tx1"/>
                </a:solidFill>
                <a:effectLst/>
                <a:latin typeface="+mn-lt"/>
                <a:ea typeface="+mn-ea"/>
                <a:cs typeface="+mn-cs"/>
              </a:rPr>
              <a:t> as saying, "Although I am over 67 years old, I'll start all over again tomorrow."</a:t>
            </a:r>
            <a:endParaRPr lang="en-US" baseline="0" dirty="0" smtClean="0"/>
          </a:p>
          <a:p>
            <a:endParaRPr lang="en-US" baseline="0" dirty="0" smtClean="0"/>
          </a:p>
          <a:p>
            <a:endParaRPr lang="en-US" baseline="0" dirty="0" smtClean="0"/>
          </a:p>
          <a:p>
            <a:r>
              <a:rPr lang="en-US" baseline="0" dirty="0" smtClean="0"/>
              <a:t>Estimated cost of the loss – 23 million in today’s money</a:t>
            </a:r>
            <a:endParaRPr lang="en-US" baseline="0" dirty="0" smtClean="0"/>
          </a:p>
          <a:p>
            <a:endParaRPr lang="en-US" baseline="0" dirty="0" smtClean="0"/>
          </a:p>
          <a:p>
            <a:r>
              <a:rPr lang="en-US" baseline="0" dirty="0" smtClean="0"/>
              <a:t>He had a choice to make.  Either give up or keep going. </a:t>
            </a:r>
          </a:p>
          <a:p>
            <a:r>
              <a:rPr lang="en-US" baseline="0" dirty="0" smtClean="0"/>
              <a:t>What if he had given up?  What if he had said…”Oh well, the fire destroyed everything and there is nothing I can do now.”?</a:t>
            </a:r>
          </a:p>
          <a:p>
            <a:endParaRPr lang="en-US" baseline="0" dirty="0" smtClean="0"/>
          </a:p>
          <a:p>
            <a:r>
              <a:rPr lang="en-US" baseline="0" dirty="0" smtClean="0"/>
              <a:t>3 weeks after the fire, he invented the first phonograph.</a:t>
            </a:r>
          </a:p>
          <a:p>
            <a:r>
              <a:rPr lang="en-US" baseline="0" dirty="0" smtClean="0"/>
              <a:t>It was a machine that recorded sound.  </a:t>
            </a:r>
          </a:p>
          <a:p>
            <a:r>
              <a:rPr lang="en-US" baseline="0" dirty="0" smtClean="0"/>
              <a:t>Because of that invention….because he didn’t give up even though the fire was really bad and destroyed everything we now have things like </a:t>
            </a:r>
            <a:r>
              <a:rPr lang="en-US" baseline="0" dirty="0" err="1" smtClean="0"/>
              <a:t>Ipods</a:t>
            </a:r>
            <a:r>
              <a:rPr lang="en-US" baseline="0" dirty="0" smtClean="0"/>
              <a:t>.</a:t>
            </a:r>
          </a:p>
          <a:p>
            <a:endParaRPr lang="en-US" baseline="0" dirty="0" smtClean="0"/>
          </a:p>
          <a:p>
            <a:r>
              <a:rPr lang="en-US" baseline="0" dirty="0" smtClean="0"/>
              <a:t>But there is more.</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4</a:t>
            </a:fld>
            <a:endParaRPr lang="en-US"/>
          </a:p>
        </p:txBody>
      </p:sp>
    </p:spTree>
    <p:extLst>
      <p:ext uri="{BB962C8B-B14F-4D97-AF65-F5344CB8AC3E}">
        <p14:creationId xmlns:p14="http://schemas.microsoft.com/office/powerpoint/2010/main" val="265176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is a picture</a:t>
            </a:r>
            <a:r>
              <a:rPr lang="en-US" baseline="0" dirty="0" smtClean="0"/>
              <a:t> of a man named Pete Seibert.</a:t>
            </a:r>
          </a:p>
          <a:p>
            <a:endParaRPr lang="en-US" baseline="0" dirty="0" smtClean="0"/>
          </a:p>
          <a:p>
            <a:r>
              <a:rPr lang="en-US" baseline="0" dirty="0" smtClean="0"/>
              <a:t>He as a </a:t>
            </a:r>
            <a:r>
              <a:rPr lang="en-US" dirty="0" smtClean="0"/>
              <a:t>WWII veteran…that means he was a soldier in WWII.</a:t>
            </a:r>
          </a:p>
          <a:p>
            <a:endParaRPr lang="en-US" dirty="0" smtClean="0"/>
          </a:p>
          <a:p>
            <a:r>
              <a:rPr lang="en-US" dirty="0" smtClean="0"/>
              <a:t>He had a dream to open his</a:t>
            </a:r>
            <a:r>
              <a:rPr lang="en-US" baseline="0" dirty="0" smtClean="0"/>
              <a:t> own ski lodge.  He loved to ski as a child in Europe so he thought it would be great if he could open a lodge and have people visit and ski during the winter.  </a:t>
            </a:r>
          </a:p>
          <a:p>
            <a:endParaRPr lang="en-US" baseline="0" dirty="0" smtClean="0"/>
          </a:p>
          <a:p>
            <a:r>
              <a:rPr lang="en-US" baseline="0" dirty="0" smtClean="0"/>
              <a:t>He found the perfect place in a beautiful place in Colorado with lots of snow. </a:t>
            </a:r>
          </a:p>
          <a:p>
            <a:r>
              <a:rPr lang="en-US" baseline="0" dirty="0" smtClean="0"/>
              <a:t>He thought he found the perfect place.  So, he set out to build his lodge.</a:t>
            </a:r>
          </a:p>
          <a:p>
            <a:r>
              <a:rPr lang="en-US" baseline="0" dirty="0" smtClean="0"/>
              <a:t>But lots of people told him he was crazy.  The place he chose was too far away from big cities.  No one would ever travel that far to go skiing.  Besides, most Americans at the time didn’t ski.  </a:t>
            </a:r>
          </a:p>
          <a:p>
            <a:r>
              <a:rPr lang="en-US" baseline="0" dirty="0" smtClean="0"/>
              <a:t>Everyone he talked to told him why it wouldn’t work…it was too far away, not enough people ski, you don’t have enough money to advertise, there is no place to sleep, etc.</a:t>
            </a:r>
          </a:p>
          <a:p>
            <a:endParaRPr lang="en-US" baseline="0" dirty="0" smtClean="0"/>
          </a:p>
          <a:p>
            <a:r>
              <a:rPr lang="en-US" baseline="0" dirty="0" smtClean="0"/>
              <a:t>But he didn’t give up on his dream.  Even though everyone was telling him to give up, he kept going after his dream.</a:t>
            </a:r>
          </a:p>
          <a:p>
            <a:r>
              <a:rPr lang="en-US" baseline="0" dirty="0" smtClean="0"/>
              <a:t>Well, it took him many years, but he eventually was a success and opened his lodge in Vail, Colorado. </a:t>
            </a:r>
          </a:p>
          <a:p>
            <a:r>
              <a:rPr lang="en-US" baseline="0" dirty="0" smtClean="0"/>
              <a:t>Most ski experts consider Vail to be one of the very best places on Earth to ski.</a:t>
            </a:r>
          </a:p>
          <a:p>
            <a:endParaRPr lang="en-US" baseline="0" dirty="0" smtClean="0"/>
          </a:p>
          <a:p>
            <a:r>
              <a:rPr lang="en-US" baseline="0" dirty="0" smtClean="0"/>
              <a:t>What if he had listed to everyone and given up?</a:t>
            </a:r>
          </a:p>
          <a:p>
            <a:endParaRPr lang="en-US" baseline="0" dirty="0" smtClean="0"/>
          </a:p>
          <a:p>
            <a:r>
              <a:rPr lang="en-US" baseline="0" dirty="0" smtClean="0"/>
              <a:t>But there’s more. </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5</a:t>
            </a:fld>
            <a:endParaRPr lang="en-US"/>
          </a:p>
        </p:txBody>
      </p:sp>
    </p:spTree>
    <p:extLst>
      <p:ext uri="{BB962C8B-B14F-4D97-AF65-F5344CB8AC3E}">
        <p14:creationId xmlns:p14="http://schemas.microsoft.com/office/powerpoint/2010/main" val="404165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all know Coca-Cola, right?</a:t>
            </a:r>
          </a:p>
          <a:p>
            <a:endParaRPr lang="en-US" dirty="0" smtClean="0"/>
          </a:p>
          <a:p>
            <a:r>
              <a:rPr lang="en-US" dirty="0" smtClean="0"/>
              <a:t>Did you know that the</a:t>
            </a:r>
            <a:r>
              <a:rPr lang="en-US" baseline="0" dirty="0" smtClean="0"/>
              <a:t> very first year they made Coke they only sold 400 bottles?</a:t>
            </a:r>
          </a:p>
          <a:p>
            <a:endParaRPr lang="en-US" baseline="0" dirty="0" smtClean="0"/>
          </a:p>
          <a:p>
            <a:r>
              <a:rPr lang="en-US" baseline="0" dirty="0" smtClean="0"/>
              <a:t>What if they had given up?</a:t>
            </a:r>
          </a:p>
          <a:p>
            <a:endParaRPr lang="en-US" baseline="0" dirty="0" smtClean="0"/>
          </a:p>
          <a:p>
            <a:r>
              <a:rPr lang="en-US" baseline="0" dirty="0" smtClean="0"/>
              <a:t>But there’s more.</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6</a:t>
            </a:fld>
            <a:endParaRPr lang="en-US"/>
          </a:p>
        </p:txBody>
      </p:sp>
    </p:spTree>
    <p:extLst>
      <p:ext uri="{BB962C8B-B14F-4D97-AF65-F5344CB8AC3E}">
        <p14:creationId xmlns:p14="http://schemas.microsoft.com/office/powerpoint/2010/main" val="410242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love the stories of Dr. Seuss.</a:t>
            </a:r>
          </a:p>
          <a:p>
            <a:endParaRPr lang="en-US" dirty="0" smtClean="0"/>
          </a:p>
          <a:p>
            <a:r>
              <a:rPr lang="en-US" dirty="0" smtClean="0"/>
              <a:t>Well, before he was Dr. Seuss,</a:t>
            </a:r>
            <a:r>
              <a:rPr lang="en-US" baseline="0" dirty="0" smtClean="0"/>
              <a:t> he was Theodore Geisel. </a:t>
            </a:r>
          </a:p>
          <a:p>
            <a:endParaRPr lang="en-US" baseline="0" dirty="0" smtClean="0"/>
          </a:p>
          <a:p>
            <a:r>
              <a:rPr lang="en-US" baseline="0" dirty="0" smtClean="0"/>
              <a:t>This book, And to Think That I Saw It On Mulberry Street was his very first book.  </a:t>
            </a:r>
          </a:p>
          <a:p>
            <a:endParaRPr lang="en-US" baseline="0" dirty="0" smtClean="0"/>
          </a:p>
          <a:p>
            <a:r>
              <a:rPr lang="en-US" baseline="0" dirty="0" smtClean="0"/>
              <a:t>Did you know that 27 different companies rejected his first book and didn’t want to print it?  </a:t>
            </a:r>
          </a:p>
          <a:p>
            <a:r>
              <a:rPr lang="en-US" baseline="0" dirty="0" smtClean="0"/>
              <a:t>He was told by 27 different companies that they didn’t think his book was good enough.</a:t>
            </a:r>
          </a:p>
          <a:p>
            <a:endParaRPr lang="en-US" baseline="0" dirty="0" smtClean="0"/>
          </a:p>
          <a:p>
            <a:r>
              <a:rPr lang="en-US" baseline="0" dirty="0" smtClean="0"/>
              <a:t>What if he had given up?  After this book, he wrote some of our favorite books. Cat in the Hat, The Grinch, Green Eggs and Hat.  </a:t>
            </a:r>
          </a:p>
          <a:p>
            <a:endParaRPr lang="en-US" baseline="0" dirty="0" smtClean="0"/>
          </a:p>
          <a:p>
            <a:r>
              <a:rPr lang="en-US" baseline="0" dirty="0" smtClean="0"/>
              <a:t>But there’s more.</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7</a:t>
            </a:fld>
            <a:endParaRPr lang="en-US"/>
          </a:p>
        </p:txBody>
      </p:sp>
    </p:spTree>
    <p:extLst>
      <p:ext uri="{BB962C8B-B14F-4D97-AF65-F5344CB8AC3E}">
        <p14:creationId xmlns:p14="http://schemas.microsoft.com/office/powerpoint/2010/main" val="353362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us know</a:t>
            </a:r>
            <a:r>
              <a:rPr lang="en-US" baseline="0" dirty="0" smtClean="0"/>
              <a:t> this guy…Michael Jordan. </a:t>
            </a:r>
          </a:p>
          <a:p>
            <a:endParaRPr lang="en-US" baseline="0" dirty="0" smtClean="0"/>
          </a:p>
          <a:p>
            <a:r>
              <a:rPr lang="en-US" baseline="0" dirty="0" smtClean="0"/>
              <a:t>He is widely considered to be the greatest (or one of the greatest) basketball players ever.  </a:t>
            </a:r>
          </a:p>
          <a:p>
            <a:endParaRPr lang="en-US" baseline="0" dirty="0" smtClean="0"/>
          </a:p>
          <a:p>
            <a:r>
              <a:rPr lang="en-US" baseline="0" dirty="0" smtClean="0"/>
              <a:t>Did you know that when he first tried out he didn’t make his varsity high school basketball team?</a:t>
            </a:r>
          </a:p>
          <a:p>
            <a:endParaRPr lang="en-US" baseline="0" dirty="0" smtClean="0"/>
          </a:p>
          <a:p>
            <a:r>
              <a:rPr lang="en-US" baseline="0" dirty="0" smtClean="0"/>
              <a:t>What if he had given up?</a:t>
            </a:r>
          </a:p>
          <a:p>
            <a:endParaRPr lang="en-US" baseline="0" dirty="0" smtClean="0"/>
          </a:p>
          <a:p>
            <a:r>
              <a:rPr lang="en-US" baseline="0" dirty="0" smtClean="0"/>
              <a:t>But there’s more. </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8</a:t>
            </a:fld>
            <a:endParaRPr lang="en-US"/>
          </a:p>
        </p:txBody>
      </p:sp>
    </p:spTree>
    <p:extLst>
      <p:ext uri="{BB962C8B-B14F-4D97-AF65-F5344CB8AC3E}">
        <p14:creationId xmlns:p14="http://schemas.microsoft.com/office/powerpoint/2010/main" val="306146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Walt Disney.</a:t>
            </a:r>
          </a:p>
          <a:p>
            <a:endParaRPr lang="en-US" dirty="0" smtClean="0"/>
          </a:p>
          <a:p>
            <a:r>
              <a:rPr lang="en-US" dirty="0" smtClean="0"/>
              <a:t>Did you know that he was fired</a:t>
            </a:r>
            <a:r>
              <a:rPr lang="en-US" baseline="0" dirty="0" smtClean="0"/>
              <a:t> from a job and told he “lacked creative ideas”?</a:t>
            </a:r>
            <a:endParaRPr lang="en-US" dirty="0"/>
          </a:p>
        </p:txBody>
      </p:sp>
      <p:sp>
        <p:nvSpPr>
          <p:cNvPr id="4" name="Slide Number Placeholder 3"/>
          <p:cNvSpPr>
            <a:spLocks noGrp="1"/>
          </p:cNvSpPr>
          <p:nvPr>
            <p:ph type="sldNum" sz="quarter" idx="10"/>
          </p:nvPr>
        </p:nvSpPr>
        <p:spPr/>
        <p:txBody>
          <a:bodyPr/>
          <a:lstStyle/>
          <a:p>
            <a:fld id="{1867D3DC-E662-4048-A86E-DC3604586BFE}" type="slidenum">
              <a:rPr lang="en-US" smtClean="0"/>
              <a:pPr/>
              <a:t>9</a:t>
            </a:fld>
            <a:endParaRPr lang="en-US"/>
          </a:p>
        </p:txBody>
      </p:sp>
    </p:spTree>
    <p:extLst>
      <p:ext uri="{BB962C8B-B14F-4D97-AF65-F5344CB8AC3E}">
        <p14:creationId xmlns:p14="http://schemas.microsoft.com/office/powerpoint/2010/main" val="212277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3A66D-50A1-4BB3-B798-A3B0B70D1876}"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A66D-50A1-4BB3-B798-A3B0B70D1876}"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A66D-50A1-4BB3-B798-A3B0B70D1876}"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A66D-50A1-4BB3-B798-A3B0B70D1876}"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3A66D-50A1-4BB3-B798-A3B0B70D1876}"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3A66D-50A1-4BB3-B798-A3B0B70D1876}"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3A66D-50A1-4BB3-B798-A3B0B70D1876}" type="datetimeFigureOut">
              <a:rPr lang="en-US" smtClean="0"/>
              <a:pPr/>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3A66D-50A1-4BB3-B798-A3B0B70D1876}" type="datetimeFigureOut">
              <a:rPr lang="en-US" smtClean="0"/>
              <a:pPr/>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A66D-50A1-4BB3-B798-A3B0B70D1876}" type="datetimeFigureOut">
              <a:rPr lang="en-US" smtClean="0"/>
              <a:pPr/>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A66D-50A1-4BB3-B798-A3B0B70D1876}"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A66D-50A1-4BB3-B798-A3B0B70D1876}"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E2F83-39CE-4C18-AAB2-33A47655B0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3A66D-50A1-4BB3-B798-A3B0B70D1876}" type="datetimeFigureOut">
              <a:rPr lang="en-US" smtClean="0"/>
              <a:pPr/>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E2F83-39CE-4C18-AAB2-33A47655B0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630362"/>
          </a:xfrm>
          <a:solidFill>
            <a:schemeClr val="accent1">
              <a:lumMod val="75000"/>
            </a:schemeClr>
          </a:solidFill>
          <a:ln>
            <a:solidFill>
              <a:schemeClr val="tx2">
                <a:lumMod val="40000"/>
                <a:lumOff val="60000"/>
              </a:schemeClr>
            </a:solidFill>
          </a:ln>
        </p:spPr>
        <p:txBody>
          <a:bodyPr>
            <a:noAutofit/>
          </a:bodyPr>
          <a:lstStyle/>
          <a:p>
            <a:r>
              <a:rPr lang="en-US" sz="1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Quiz Time</a:t>
            </a:r>
            <a:endParaRPr lang="en-US" sz="13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3" descr="C:\Documents and Settings\bharris\Local Settings\Temporary Internet Files\Content.IE5\NPUFEBUA\MC900441498[1].png"/>
          <p:cNvPicPr>
            <a:picLocks noChangeAspect="1" noChangeArrowheads="1"/>
          </p:cNvPicPr>
          <p:nvPr/>
        </p:nvPicPr>
        <p:blipFill>
          <a:blip r:embed="rId3" cstate="print"/>
          <a:srcRect/>
          <a:stretch>
            <a:fillRect/>
          </a:stretch>
        </p:blipFill>
        <p:spPr bwMode="auto">
          <a:xfrm>
            <a:off x="2590800" y="2590800"/>
            <a:ext cx="3657143" cy="3657143"/>
          </a:xfrm>
          <a:prstGeom prst="rect">
            <a:avLst/>
          </a:prstGeom>
          <a:noFill/>
        </p:spPr>
      </p:pic>
      <p:pic>
        <p:nvPicPr>
          <p:cNvPr id="6" name="Picture 6" descr="C:\Documents and Settings\bharris\Local Settings\Temporary Internet Files\Content.IE5\0CQ1033A\MC900078622[1].wmf"/>
          <p:cNvPicPr>
            <a:picLocks noChangeAspect="1" noChangeArrowheads="1"/>
          </p:cNvPicPr>
          <p:nvPr/>
        </p:nvPicPr>
        <p:blipFill>
          <a:blip r:embed="rId4" cstate="print"/>
          <a:srcRect/>
          <a:stretch>
            <a:fillRect/>
          </a:stretch>
        </p:blipFill>
        <p:spPr bwMode="auto">
          <a:xfrm>
            <a:off x="685800" y="2362200"/>
            <a:ext cx="1857375" cy="3995738"/>
          </a:xfrm>
          <a:prstGeom prst="rect">
            <a:avLst/>
          </a:prstGeom>
          <a:noFill/>
        </p:spPr>
      </p:pic>
      <p:pic>
        <p:nvPicPr>
          <p:cNvPr id="7" name="Picture 7" descr="C:\Documents and Settings\bharris\Local Settings\Temporary Internet Files\Content.IE5\NPUFEBUA\MC900078711[1].wmf"/>
          <p:cNvPicPr>
            <a:picLocks noChangeAspect="1" noChangeArrowheads="1"/>
          </p:cNvPicPr>
          <p:nvPr/>
        </p:nvPicPr>
        <p:blipFill>
          <a:blip r:embed="rId5" cstate="print"/>
          <a:srcRect/>
          <a:stretch>
            <a:fillRect/>
          </a:stretch>
        </p:blipFill>
        <p:spPr bwMode="auto">
          <a:xfrm>
            <a:off x="6781800" y="2514600"/>
            <a:ext cx="1622066" cy="39343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6">
              <a:lumMod val="20000"/>
              <a:lumOff val="80000"/>
            </a:schemeClr>
          </a:solidFill>
        </p:spPr>
        <p:txBody>
          <a:bodyPr>
            <a:normAutofit/>
          </a:bodyPr>
          <a:lstStyle/>
          <a:p>
            <a:pPr algn="l"/>
            <a:r>
              <a:rPr lang="en-US" dirty="0" smtClean="0"/>
              <a:t>When I fail at something…</a:t>
            </a:r>
            <a:endParaRPr lang="en-US" dirty="0"/>
          </a:p>
        </p:txBody>
      </p:sp>
      <p:sp>
        <p:nvSpPr>
          <p:cNvPr id="4" name="Title 1"/>
          <p:cNvSpPr txBox="1">
            <a:spLocks/>
          </p:cNvSpPr>
          <p:nvPr/>
        </p:nvSpPr>
        <p:spPr>
          <a:xfrm>
            <a:off x="0" y="1143000"/>
            <a:ext cx="9144000" cy="1143000"/>
          </a:xfrm>
          <a:prstGeom prst="rect">
            <a:avLst/>
          </a:prstGeom>
          <a:solidFill>
            <a:schemeClr val="accent6">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When something becomes difficult…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Content Placeholder 3" descr="imagesCA5REE2S.jpg"/>
          <p:cNvPicPr>
            <a:picLocks noGrp="1" noChangeAspect="1"/>
          </p:cNvPicPr>
          <p:nvPr>
            <p:ph idx="1"/>
          </p:nvPr>
        </p:nvPicPr>
        <p:blipFill>
          <a:blip r:embed="rId3" cstate="print"/>
          <a:stretch>
            <a:fillRect/>
          </a:stretch>
        </p:blipFill>
        <p:spPr>
          <a:xfrm>
            <a:off x="3657600" y="3276600"/>
            <a:ext cx="2298293" cy="2546757"/>
          </a:xfrm>
          <a:prstGeom prst="rect">
            <a:avLst/>
          </a:prstGeom>
        </p:spPr>
      </p:pic>
      <p:sp>
        <p:nvSpPr>
          <p:cNvPr id="8" name="Rectangle 7"/>
          <p:cNvSpPr/>
          <p:nvPr/>
        </p:nvSpPr>
        <p:spPr>
          <a:xfrm>
            <a:off x="6019800" y="3505200"/>
            <a:ext cx="271420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Give Up</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0" y="3505200"/>
            <a:ext cx="359656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Try Harder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bharris\Local Settings\Temporary Internet Files\Content.IE5\0DN50WYR\MP900442363[1].jpg"/>
          <p:cNvPicPr>
            <a:picLocks noChangeAspect="1" noChangeArrowheads="1"/>
          </p:cNvPicPr>
          <p:nvPr/>
        </p:nvPicPr>
        <p:blipFill>
          <a:blip r:embed="rId3" cstate="print"/>
          <a:srcRect l="5908" r="6203"/>
          <a:stretch>
            <a:fillRect/>
          </a:stretch>
        </p:blipFill>
        <p:spPr bwMode="auto">
          <a:xfrm>
            <a:off x="0" y="0"/>
            <a:ext cx="9144000" cy="6915630"/>
          </a:xfrm>
          <a:prstGeom prst="rect">
            <a:avLst/>
          </a:prstGeom>
          <a:noFill/>
        </p:spPr>
      </p:pic>
      <p:sp>
        <p:nvSpPr>
          <p:cNvPr id="6" name="&quot;No&quot; Symbol 5"/>
          <p:cNvSpPr/>
          <p:nvPr/>
        </p:nvSpPr>
        <p:spPr>
          <a:xfrm>
            <a:off x="152400" y="304800"/>
            <a:ext cx="8763000" cy="5943600"/>
          </a:xfrm>
          <a:prstGeom prst="noSmoking">
            <a:avLst>
              <a:gd name="adj" fmla="val 27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6">
              <a:lumMod val="20000"/>
              <a:lumOff val="80000"/>
            </a:schemeClr>
          </a:solidFill>
        </p:spPr>
        <p:txBody>
          <a:bodyPr>
            <a:normAutofit/>
          </a:bodyPr>
          <a:lstStyle/>
          <a:p>
            <a:pPr algn="l"/>
            <a:r>
              <a:rPr lang="en-US" dirty="0" smtClean="0"/>
              <a:t>When I fail at something…</a:t>
            </a:r>
            <a:endParaRPr lang="en-US" dirty="0"/>
          </a:p>
        </p:txBody>
      </p:sp>
      <p:sp>
        <p:nvSpPr>
          <p:cNvPr id="4" name="Title 1"/>
          <p:cNvSpPr txBox="1">
            <a:spLocks/>
          </p:cNvSpPr>
          <p:nvPr/>
        </p:nvSpPr>
        <p:spPr>
          <a:xfrm>
            <a:off x="0" y="1143000"/>
            <a:ext cx="9144000" cy="1143000"/>
          </a:xfrm>
          <a:prstGeom prst="rect">
            <a:avLst/>
          </a:prstGeom>
          <a:solidFill>
            <a:schemeClr val="accent6">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When something becomes difficult…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Content Placeholder 3" descr="imagesCA5REE2S.jpg"/>
          <p:cNvPicPr>
            <a:picLocks noGrp="1" noChangeAspect="1"/>
          </p:cNvPicPr>
          <p:nvPr>
            <p:ph idx="1"/>
          </p:nvPr>
        </p:nvPicPr>
        <p:blipFill>
          <a:blip r:embed="rId3" cstate="print"/>
          <a:stretch>
            <a:fillRect/>
          </a:stretch>
        </p:blipFill>
        <p:spPr>
          <a:xfrm>
            <a:off x="3657600" y="3276600"/>
            <a:ext cx="2298293" cy="2546757"/>
          </a:xfrm>
          <a:prstGeom prst="rect">
            <a:avLst/>
          </a:prstGeom>
        </p:spPr>
      </p:pic>
      <p:sp>
        <p:nvSpPr>
          <p:cNvPr id="8" name="Rectangle 7"/>
          <p:cNvSpPr/>
          <p:nvPr/>
        </p:nvSpPr>
        <p:spPr>
          <a:xfrm>
            <a:off x="6019800" y="3505200"/>
            <a:ext cx="271420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Give Up</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0" y="3505200"/>
            <a:ext cx="359656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Try Harder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49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609600"/>
            <a:ext cx="3943350" cy="50546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8200" y="76200"/>
            <a:ext cx="3596772" cy="2590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57800" y="2514600"/>
            <a:ext cx="2476500" cy="2476500"/>
          </a:xfrm>
          <a:prstGeom prst="rect">
            <a:avLst/>
          </a:prstGeom>
          <a:noFill/>
          <a:ln w="9525">
            <a:noFill/>
            <a:miter lim="800000"/>
            <a:headEnd/>
            <a:tailEnd/>
          </a:ln>
        </p:spPr>
      </p:pic>
      <p:cxnSp>
        <p:nvCxnSpPr>
          <p:cNvPr id="8" name="Straight Arrow Connector 7"/>
          <p:cNvCxnSpPr/>
          <p:nvPr/>
        </p:nvCxnSpPr>
        <p:spPr>
          <a:xfrm rot="16200000" flipH="1">
            <a:off x="6085681" y="2601119"/>
            <a:ext cx="838200" cy="55562"/>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0" y="5791200"/>
            <a:ext cx="4648200" cy="584775"/>
          </a:xfrm>
          <a:prstGeom prst="rect">
            <a:avLst/>
          </a:prstGeom>
          <a:noFill/>
        </p:spPr>
        <p:txBody>
          <a:bodyPr wrap="square" rtlCol="0">
            <a:spAutoFit/>
          </a:bodyPr>
          <a:lstStyle/>
          <a:p>
            <a:pPr algn="ctr"/>
            <a:r>
              <a:rPr lang="en-US" sz="3200" dirty="0" smtClean="0"/>
              <a:t>Thomas Edison</a:t>
            </a:r>
            <a:endParaRPr lang="en-US" sz="3200" dirty="0"/>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81600" y="5143500"/>
            <a:ext cx="2743200" cy="1714500"/>
          </a:xfrm>
          <a:prstGeom prst="rect">
            <a:avLst/>
          </a:prstGeom>
          <a:noFill/>
          <a:ln w="9525">
            <a:noFill/>
            <a:miter lim="800000"/>
            <a:headEnd/>
            <a:tailEnd/>
          </a:ln>
        </p:spPr>
      </p:pic>
      <p:cxnSp>
        <p:nvCxnSpPr>
          <p:cNvPr id="10" name="Straight Arrow Connector 9"/>
          <p:cNvCxnSpPr/>
          <p:nvPr/>
        </p:nvCxnSpPr>
        <p:spPr>
          <a:xfrm rot="16200000" flipH="1">
            <a:off x="6161881" y="4887119"/>
            <a:ext cx="838200" cy="55562"/>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304800" y="1371600"/>
            <a:ext cx="3619500" cy="40386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114800" y="381000"/>
            <a:ext cx="4762500" cy="30861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4352925" y="3733800"/>
            <a:ext cx="43338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85800" y="1219200"/>
            <a:ext cx="4271963" cy="459900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334000" y="838200"/>
            <a:ext cx="2895600" cy="2188666"/>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791200" y="3581400"/>
            <a:ext cx="20955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5334001" y="762000"/>
            <a:ext cx="38100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429001" y="0"/>
            <a:ext cx="5715000" cy="6858000"/>
          </a:xfrm>
          <a:prstGeom prst="rect">
            <a:avLst/>
          </a:prstGeom>
          <a:noFill/>
          <a:ln w="9525">
            <a:noFill/>
            <a:miter lim="800000"/>
            <a:headEnd/>
            <a:tailEnd/>
          </a:ln>
        </p:spPr>
      </p:pic>
      <p:sp>
        <p:nvSpPr>
          <p:cNvPr id="3" name="TextBox 2"/>
          <p:cNvSpPr txBox="1"/>
          <p:nvPr/>
        </p:nvSpPr>
        <p:spPr>
          <a:xfrm>
            <a:off x="0" y="882908"/>
            <a:ext cx="3352800" cy="4832092"/>
          </a:xfrm>
          <a:prstGeom prst="rect">
            <a:avLst/>
          </a:prstGeom>
          <a:noFill/>
        </p:spPr>
        <p:txBody>
          <a:bodyPr wrap="square" rtlCol="0">
            <a:spAutoFit/>
          </a:bodyPr>
          <a:lstStyle/>
          <a:p>
            <a:pPr algn="ctr"/>
            <a:r>
              <a:rPr lang="en-US" sz="4400" b="1" dirty="0" smtClean="0">
                <a:solidFill>
                  <a:srgbClr val="FF0000"/>
                </a:solidFill>
              </a:rPr>
              <a:t>In high school, MJ didn’t make the varsity basketball team on his first try.</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5347368" cy="68580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5486400" y="228600"/>
            <a:ext cx="3476625" cy="2668108"/>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5943600" y="2971800"/>
            <a:ext cx="245676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924</Words>
  <Application>Microsoft Office PowerPoint</Application>
  <PresentationFormat>On-screen Show (4:3)</PresentationFormat>
  <Paragraphs>122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Quiz Time</vt:lpstr>
      <vt:lpstr>PowerPoint Presentation</vt:lpstr>
      <vt:lpstr>When I fail at something…</vt:lpstr>
      <vt:lpstr>PowerPoint Presentation</vt:lpstr>
      <vt:lpstr>PowerPoint Presentation</vt:lpstr>
      <vt:lpstr>PowerPoint Presentation</vt:lpstr>
      <vt:lpstr>PowerPoint Presentation</vt:lpstr>
      <vt:lpstr>PowerPoint Presentation</vt:lpstr>
      <vt:lpstr>PowerPoint Presentation</vt:lpstr>
      <vt:lpstr>When I fail at something…</vt:lpstr>
    </vt:vector>
  </TitlesOfParts>
  <Company>Casa Grande Elementary School District #4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Bryan Harris</dc:creator>
  <cp:lastModifiedBy>Bryan Harris</cp:lastModifiedBy>
  <cp:revision>6</cp:revision>
  <dcterms:created xsi:type="dcterms:W3CDTF">2012-03-22T22:30:52Z</dcterms:created>
  <dcterms:modified xsi:type="dcterms:W3CDTF">2017-01-23T01:23:41Z</dcterms:modified>
</cp:coreProperties>
</file>